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7" r:id="rId3"/>
    <p:sldId id="269" r:id="rId4"/>
    <p:sldId id="270" r:id="rId5"/>
    <p:sldId id="268" r:id="rId6"/>
    <p:sldId id="276" r:id="rId7"/>
    <p:sldId id="273" r:id="rId8"/>
    <p:sldId id="272" r:id="rId9"/>
    <p:sldId id="274" r:id="rId10"/>
    <p:sldId id="278" r:id="rId11"/>
    <p:sldId id="275" r:id="rId12"/>
    <p:sldId id="258" r:id="rId13"/>
    <p:sldId id="259" r:id="rId14"/>
    <p:sldId id="261" r:id="rId15"/>
    <p:sldId id="262" r:id="rId16"/>
    <p:sldId id="263" r:id="rId17"/>
    <p:sldId id="265" r:id="rId18"/>
    <p:sldId id="264" r:id="rId19"/>
    <p:sldId id="266" r:id="rId20"/>
    <p:sldId id="267" r:id="rId21"/>
    <p:sldId id="279" r:id="rId22"/>
    <p:sldId id="282" r:id="rId23"/>
    <p:sldId id="283" r:id="rId24"/>
    <p:sldId id="26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26641-206D-402C-B9C2-2C1147BCDA18}" type="datetimeFigureOut">
              <a:rPr lang="en-US" smtClean="0"/>
              <a:t>5/9/2011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435EB7-E79E-4370-A164-4179B248D69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pointless</a:t>
            </a:r>
            <a:r>
              <a:rPr lang="en-US" baseline="0" dirty="0" smtClean="0"/>
              <a:t> cover slide</a:t>
            </a:r>
            <a:endParaRPr lang="en-US" dirty="0"/>
          </a:p>
        </p:txBody>
      </p:sp>
      <p:sp>
        <p:nvSpPr>
          <p:cNvPr id="4" name="Slide Number Placeholder 3"/>
          <p:cNvSpPr>
            <a:spLocks noGrp="1"/>
          </p:cNvSpPr>
          <p:nvPr>
            <p:ph type="sldNum" sz="quarter" idx="10"/>
          </p:nvPr>
        </p:nvSpPr>
        <p:spPr/>
        <p:txBody>
          <a:bodyPr/>
          <a:lstStyle/>
          <a:p>
            <a:fld id="{22435EB7-E79E-4370-A164-4179B248D695}"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Converts</a:t>
            </a:r>
            <a:r>
              <a:rPr lang="en-US" baseline="0" dirty="0" smtClean="0"/>
              <a:t> come in all ages, 10-59. Yes some age groups have more converts, but this doesn’t mean other age groups don’t also have converts. There are 200,000 converts a year. Follow the spirit, not the stats.</a:t>
            </a:r>
            <a:endParaRPr lang="en-US" dirty="0"/>
          </a:p>
        </p:txBody>
      </p:sp>
      <p:sp>
        <p:nvSpPr>
          <p:cNvPr id="4" name="Slide Number Placeholder 3"/>
          <p:cNvSpPr>
            <a:spLocks noGrp="1"/>
          </p:cNvSpPr>
          <p:nvPr>
            <p:ph type="sldNum" sz="quarter" idx="10"/>
          </p:nvPr>
        </p:nvSpPr>
        <p:spPr/>
        <p:txBody>
          <a:bodyPr/>
          <a:lstStyle/>
          <a:p>
            <a:fld id="{22435EB7-E79E-4370-A164-4179B248D695}"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Retention</a:t>
            </a:r>
            <a:r>
              <a:rPr lang="en-US" baseline="0" dirty="0" smtClean="0"/>
              <a:t> is part of missionary work</a:t>
            </a:r>
            <a:endParaRPr lang="en-US" dirty="0"/>
          </a:p>
        </p:txBody>
      </p:sp>
      <p:sp>
        <p:nvSpPr>
          <p:cNvPr id="4" name="Slide Number Placeholder 3"/>
          <p:cNvSpPr>
            <a:spLocks noGrp="1"/>
          </p:cNvSpPr>
          <p:nvPr>
            <p:ph type="sldNum" sz="quarter" idx="10"/>
          </p:nvPr>
        </p:nvSpPr>
        <p:spPr/>
        <p:txBody>
          <a:bodyPr/>
          <a:lstStyle/>
          <a:p>
            <a:fld id="{22435EB7-E79E-4370-A164-4179B248D695}"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look to other faiths for Guidance.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2435EB7-E79E-4370-A164-4179B248D695}"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Searcy</a:t>
            </a:r>
            <a:r>
              <a:rPr lang="en-US" baseline="0" dirty="0" smtClean="0"/>
              <a:t> says the first visit should be focused on getting them to have a second visit. Then focus on making friends, and finally on having a responsibility related to church. </a:t>
            </a:r>
            <a:endParaRPr lang="en-US" dirty="0"/>
          </a:p>
        </p:txBody>
      </p:sp>
      <p:sp>
        <p:nvSpPr>
          <p:cNvPr id="4" name="Slide Number Placeholder 3"/>
          <p:cNvSpPr>
            <a:spLocks noGrp="1"/>
          </p:cNvSpPr>
          <p:nvPr>
            <p:ph type="sldNum" sz="quarter" idx="10"/>
          </p:nvPr>
        </p:nvSpPr>
        <p:spPr/>
        <p:txBody>
          <a:bodyPr/>
          <a:lstStyle/>
          <a:p>
            <a:fld id="{22435EB7-E79E-4370-A164-4179B248D695}"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Friend, responsibility, nurturing</a:t>
            </a:r>
            <a:endParaRPr lang="en-US" dirty="0"/>
          </a:p>
        </p:txBody>
      </p:sp>
      <p:sp>
        <p:nvSpPr>
          <p:cNvPr id="4" name="Slide Number Placeholder 3"/>
          <p:cNvSpPr>
            <a:spLocks noGrp="1"/>
          </p:cNvSpPr>
          <p:nvPr>
            <p:ph type="sldNum" sz="quarter" idx="10"/>
          </p:nvPr>
        </p:nvSpPr>
        <p:spPr/>
        <p:txBody>
          <a:bodyPr/>
          <a:lstStyle/>
          <a:p>
            <a:fld id="{22435EB7-E79E-4370-A164-4179B248D695}"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Genuine member referrals</a:t>
            </a:r>
            <a:r>
              <a:rPr lang="en-US" baseline="0" dirty="0" smtClean="0"/>
              <a:t> are important because of the support system. Non-Sacrament meeting Church is important.</a:t>
            </a:r>
          </a:p>
        </p:txBody>
      </p:sp>
      <p:sp>
        <p:nvSpPr>
          <p:cNvPr id="4" name="Slide Number Placeholder 3"/>
          <p:cNvSpPr>
            <a:spLocks noGrp="1"/>
          </p:cNvSpPr>
          <p:nvPr>
            <p:ph type="sldNum" sz="quarter" idx="10"/>
          </p:nvPr>
        </p:nvSpPr>
        <p:spPr/>
        <p:txBody>
          <a:bodyPr/>
          <a:lstStyle/>
          <a:p>
            <a:fld id="{22435EB7-E79E-4370-A164-4179B248D695}"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Engagement Survey</a:t>
            </a:r>
            <a:endParaRPr lang="en-US" dirty="0"/>
          </a:p>
        </p:txBody>
      </p:sp>
      <p:sp>
        <p:nvSpPr>
          <p:cNvPr id="4" name="Slide Number Placeholder 3"/>
          <p:cNvSpPr>
            <a:spLocks noGrp="1"/>
          </p:cNvSpPr>
          <p:nvPr>
            <p:ph type="sldNum" sz="quarter" idx="10"/>
          </p:nvPr>
        </p:nvSpPr>
        <p:spPr/>
        <p:txBody>
          <a:bodyPr/>
          <a:lstStyle/>
          <a:p>
            <a:fld id="{22435EB7-E79E-4370-A164-4179B248D695}"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a:t>
            </a:r>
            <a:r>
              <a:rPr lang="en-US" baseline="0" dirty="0" smtClean="0"/>
              <a:t> Member supervises somebody. </a:t>
            </a:r>
            <a:endParaRPr lang="en-US" dirty="0"/>
          </a:p>
        </p:txBody>
      </p:sp>
      <p:sp>
        <p:nvSpPr>
          <p:cNvPr id="4" name="Slide Number Placeholder 3"/>
          <p:cNvSpPr>
            <a:spLocks noGrp="1"/>
          </p:cNvSpPr>
          <p:nvPr>
            <p:ph type="sldNum" sz="quarter" idx="10"/>
          </p:nvPr>
        </p:nvSpPr>
        <p:spPr/>
        <p:txBody>
          <a:bodyPr/>
          <a:lstStyle/>
          <a:p>
            <a:fld id="{22435EB7-E79E-4370-A164-4179B248D695}"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Holland talk from when I was in the MTC</a:t>
            </a:r>
            <a:endParaRPr lang="en-US" dirty="0"/>
          </a:p>
        </p:txBody>
      </p:sp>
      <p:sp>
        <p:nvSpPr>
          <p:cNvPr id="4" name="Slide Number Placeholder 3"/>
          <p:cNvSpPr>
            <a:spLocks noGrp="1"/>
          </p:cNvSpPr>
          <p:nvPr>
            <p:ph type="sldNum" sz="quarter" idx="10"/>
          </p:nvPr>
        </p:nvSpPr>
        <p:spPr/>
        <p:txBody>
          <a:bodyPr/>
          <a:lstStyle/>
          <a:p>
            <a:fld id="{22435EB7-E79E-4370-A164-4179B248D695}"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Focusing</a:t>
            </a:r>
            <a:r>
              <a:rPr lang="en-US" baseline="0" dirty="0" smtClean="0"/>
              <a:t> on the fundamentals makes the Gospel more Nutritional. Avoid craziness.</a:t>
            </a:r>
            <a:endParaRPr lang="en-US" dirty="0"/>
          </a:p>
        </p:txBody>
      </p:sp>
      <p:sp>
        <p:nvSpPr>
          <p:cNvPr id="4" name="Slide Number Placeholder 3"/>
          <p:cNvSpPr>
            <a:spLocks noGrp="1"/>
          </p:cNvSpPr>
          <p:nvPr>
            <p:ph type="sldNum" sz="quarter" idx="10"/>
          </p:nvPr>
        </p:nvSpPr>
        <p:spPr/>
        <p:txBody>
          <a:bodyPr/>
          <a:lstStyle/>
          <a:p>
            <a:fld id="{22435EB7-E79E-4370-A164-4179B248D695}" type="slidenum">
              <a:rPr lang="en-US" smtClean="0"/>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reminder of the theme covered a few weeks ago</a:t>
            </a:r>
            <a:r>
              <a:rPr lang="en-US" baseline="0" dirty="0" smtClean="0"/>
              <a:t> of the Elephant and the Rider, and noting today I’ve tweaked the environment by removing extra chairs.</a:t>
            </a:r>
            <a:endParaRPr lang="en-US" dirty="0"/>
          </a:p>
        </p:txBody>
      </p:sp>
      <p:sp>
        <p:nvSpPr>
          <p:cNvPr id="4" name="Slide Number Placeholder 3"/>
          <p:cNvSpPr>
            <a:spLocks noGrp="1"/>
          </p:cNvSpPr>
          <p:nvPr>
            <p:ph type="sldNum" sz="quarter" idx="10"/>
          </p:nvPr>
        </p:nvSpPr>
        <p:spPr/>
        <p:txBody>
          <a:bodyPr/>
          <a:lstStyle/>
          <a:p>
            <a:fld id="{22435EB7-E79E-4370-A164-4179B248D695}"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Crazy</a:t>
            </a:r>
            <a:r>
              <a:rPr lang="en-US" baseline="0" dirty="0" smtClean="0"/>
              <a:t> Referral led to 30+ Baptisms. </a:t>
            </a:r>
            <a:endParaRPr lang="en-US" dirty="0"/>
          </a:p>
        </p:txBody>
      </p:sp>
      <p:sp>
        <p:nvSpPr>
          <p:cNvPr id="4" name="Slide Number Placeholder 3"/>
          <p:cNvSpPr>
            <a:spLocks noGrp="1"/>
          </p:cNvSpPr>
          <p:nvPr>
            <p:ph type="sldNum" sz="quarter" idx="10"/>
          </p:nvPr>
        </p:nvSpPr>
        <p:spPr/>
        <p:txBody>
          <a:bodyPr/>
          <a:lstStyle/>
          <a:p>
            <a:fld id="{22435EB7-E79E-4370-A164-4179B248D695}" type="slidenum">
              <a:rPr lang="en-US" smtClean="0"/>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guy drove them all to church. Never came inside. Finally baptized because I said he could wear shorts to church. We need to remove cultural ethnocentricity so we can reach more people. Divorced people. Women in Pants. Democrats. Oh My! These people can have a home in the fundamentals of the Gospel.</a:t>
            </a:r>
            <a:endParaRPr lang="en-US" dirty="0"/>
          </a:p>
        </p:txBody>
      </p:sp>
      <p:sp>
        <p:nvSpPr>
          <p:cNvPr id="4" name="Slide Number Placeholder 3"/>
          <p:cNvSpPr>
            <a:spLocks noGrp="1"/>
          </p:cNvSpPr>
          <p:nvPr>
            <p:ph type="sldNum" sz="quarter" idx="10"/>
          </p:nvPr>
        </p:nvSpPr>
        <p:spPr/>
        <p:txBody>
          <a:bodyPr/>
          <a:lstStyle/>
          <a:p>
            <a:fld id="{22435EB7-E79E-4370-A164-4179B248D695}" type="slidenum">
              <a:rPr lang="en-US" smtClean="0"/>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Returning</a:t>
            </a:r>
            <a:r>
              <a:rPr lang="en-US" baseline="0" dirty="0" smtClean="0"/>
              <a:t> to the Evangelical, if there is time. Tell of member involvement in personal conversion. End.</a:t>
            </a:r>
            <a:endParaRPr lang="en-US" dirty="0"/>
          </a:p>
        </p:txBody>
      </p:sp>
      <p:sp>
        <p:nvSpPr>
          <p:cNvPr id="4" name="Slide Number Placeholder 3"/>
          <p:cNvSpPr>
            <a:spLocks noGrp="1"/>
          </p:cNvSpPr>
          <p:nvPr>
            <p:ph type="sldNum" sz="quarter" idx="10"/>
          </p:nvPr>
        </p:nvSpPr>
        <p:spPr/>
        <p:txBody>
          <a:bodyPr/>
          <a:lstStyle/>
          <a:p>
            <a:fld id="{22435EB7-E79E-4370-A164-4179B248D695}" type="slidenum">
              <a:rPr lang="en-US" smtClean="0"/>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a:t>
            </a:r>
            <a:r>
              <a:rPr lang="en-US" baseline="0" dirty="0" smtClean="0"/>
              <a:t> all-encompassing definition.</a:t>
            </a:r>
            <a:endParaRPr lang="en-US" dirty="0"/>
          </a:p>
        </p:txBody>
      </p:sp>
      <p:sp>
        <p:nvSpPr>
          <p:cNvPr id="4" name="Slide Number Placeholder 3"/>
          <p:cNvSpPr>
            <a:spLocks noGrp="1"/>
          </p:cNvSpPr>
          <p:nvPr>
            <p:ph type="sldNum" sz="quarter" idx="10"/>
          </p:nvPr>
        </p:nvSpPr>
        <p:spPr/>
        <p:txBody>
          <a:bodyPr/>
          <a:lstStyle/>
          <a:p>
            <a:fld id="{22435EB7-E79E-4370-A164-4179B248D695}"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a:t>
            </a:r>
            <a:r>
              <a:rPr lang="en-US" baseline="0" dirty="0" smtClean="0"/>
              <a:t> fold mission of the church</a:t>
            </a:r>
            <a:endParaRPr lang="en-US" dirty="0"/>
          </a:p>
        </p:txBody>
      </p:sp>
      <p:sp>
        <p:nvSpPr>
          <p:cNvPr id="4" name="Slide Number Placeholder 3"/>
          <p:cNvSpPr>
            <a:spLocks noGrp="1"/>
          </p:cNvSpPr>
          <p:nvPr>
            <p:ph type="sldNum" sz="quarter" idx="10"/>
          </p:nvPr>
        </p:nvSpPr>
        <p:spPr/>
        <p:txBody>
          <a:bodyPr/>
          <a:lstStyle/>
          <a:p>
            <a:fld id="{22435EB7-E79E-4370-A164-4179B248D695}"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Straight</a:t>
            </a:r>
            <a:r>
              <a:rPr lang="en-US" baseline="0" dirty="0" smtClean="0"/>
              <a:t> from the Gospel Principles Manual</a:t>
            </a:r>
            <a:endParaRPr lang="en-US" dirty="0"/>
          </a:p>
        </p:txBody>
      </p:sp>
      <p:sp>
        <p:nvSpPr>
          <p:cNvPr id="4" name="Slide Number Placeholder 3"/>
          <p:cNvSpPr>
            <a:spLocks noGrp="1"/>
          </p:cNvSpPr>
          <p:nvPr>
            <p:ph type="sldNum" sz="quarter" idx="10"/>
          </p:nvPr>
        </p:nvSpPr>
        <p:spPr/>
        <p:txBody>
          <a:bodyPr/>
          <a:lstStyle/>
          <a:p>
            <a:fld id="{22435EB7-E79E-4370-A164-4179B248D695}"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 recent local fireside. If you</a:t>
            </a:r>
            <a:r>
              <a:rPr lang="en-US" baseline="0" dirty="0" smtClean="0"/>
              <a:t> are nice and people know you are LDS, your faith is going to come up. </a:t>
            </a:r>
            <a:endParaRPr lang="en-US" dirty="0"/>
          </a:p>
        </p:txBody>
      </p:sp>
      <p:sp>
        <p:nvSpPr>
          <p:cNvPr id="4" name="Slide Number Placeholder 3"/>
          <p:cNvSpPr>
            <a:spLocks noGrp="1"/>
          </p:cNvSpPr>
          <p:nvPr>
            <p:ph type="sldNum" sz="quarter" idx="10"/>
          </p:nvPr>
        </p:nvSpPr>
        <p:spPr/>
        <p:txBody>
          <a:bodyPr/>
          <a:lstStyle/>
          <a:p>
            <a:fld id="{22435EB7-E79E-4370-A164-4179B248D695}"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 there is a lot of challenges, but there is a silver lining. May discuss real church</a:t>
            </a:r>
            <a:r>
              <a:rPr lang="en-US" baseline="0" dirty="0" smtClean="0"/>
              <a:t> in Uganda.</a:t>
            </a:r>
            <a:endParaRPr lang="en-US" dirty="0"/>
          </a:p>
        </p:txBody>
      </p:sp>
      <p:sp>
        <p:nvSpPr>
          <p:cNvPr id="4" name="Slide Number Placeholder 3"/>
          <p:cNvSpPr>
            <a:spLocks noGrp="1"/>
          </p:cNvSpPr>
          <p:nvPr>
            <p:ph type="sldNum" sz="quarter" idx="10"/>
          </p:nvPr>
        </p:nvSpPr>
        <p:spPr/>
        <p:txBody>
          <a:bodyPr/>
          <a:lstStyle/>
          <a:p>
            <a:fld id="{22435EB7-E79E-4370-A164-4179B248D695}"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non-LDS are ignorant</a:t>
            </a:r>
            <a:r>
              <a:rPr lang="en-US" baseline="0" dirty="0" smtClean="0"/>
              <a:t>. Raising awareness needs to be a primary objective. We do this by being less insular and more open.</a:t>
            </a:r>
            <a:endParaRPr lang="en-US" dirty="0"/>
          </a:p>
        </p:txBody>
      </p:sp>
      <p:sp>
        <p:nvSpPr>
          <p:cNvPr id="4" name="Slide Number Placeholder 3"/>
          <p:cNvSpPr>
            <a:spLocks noGrp="1"/>
          </p:cNvSpPr>
          <p:nvPr>
            <p:ph type="sldNum" sz="quarter" idx="10"/>
          </p:nvPr>
        </p:nvSpPr>
        <p:spPr/>
        <p:txBody>
          <a:bodyPr/>
          <a:lstStyle/>
          <a:p>
            <a:fld id="{22435EB7-E79E-4370-A164-4179B248D695}"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need to</a:t>
            </a:r>
            <a:r>
              <a:rPr lang="en-US" baseline="0" dirty="0" smtClean="0"/>
              <a:t> recognize what level people are at. Not everyone is ready for missionary discussions. My wife heard once that on average a person has seven positive contacts with members before they join the church. 1 Negative contact can wipe them out though.</a:t>
            </a:r>
            <a:endParaRPr lang="en-US" dirty="0"/>
          </a:p>
        </p:txBody>
      </p:sp>
      <p:sp>
        <p:nvSpPr>
          <p:cNvPr id="4" name="Slide Number Placeholder 3"/>
          <p:cNvSpPr>
            <a:spLocks noGrp="1"/>
          </p:cNvSpPr>
          <p:nvPr>
            <p:ph type="sldNum" sz="quarter" idx="10"/>
          </p:nvPr>
        </p:nvSpPr>
        <p:spPr/>
        <p:txBody>
          <a:bodyPr/>
          <a:lstStyle/>
          <a:p>
            <a:fld id="{22435EB7-E79E-4370-A164-4179B248D695}"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4252063-E27C-4A55-B149-18C9DD9BF691}" type="datetimeFigureOut">
              <a:rPr lang="en-US" smtClean="0"/>
              <a:pPr/>
              <a:t>5/9/2011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FBFCD4E-0DCF-4E7D-A996-CFF6E036FD5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252063-E27C-4A55-B149-18C9DD9BF691}" type="datetimeFigureOut">
              <a:rPr lang="en-US" smtClean="0"/>
              <a:pPr/>
              <a:t>5/9/2011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FCD4E-0DCF-4E7D-A996-CFF6E036FD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252063-E27C-4A55-B149-18C9DD9BF691}" type="datetimeFigureOut">
              <a:rPr lang="en-US" smtClean="0"/>
              <a:pPr/>
              <a:t>5/9/2011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FCD4E-0DCF-4E7D-A996-CFF6E036FD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252063-E27C-4A55-B149-18C9DD9BF691}" type="datetimeFigureOut">
              <a:rPr lang="en-US" smtClean="0"/>
              <a:pPr/>
              <a:t>5/9/2011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FCD4E-0DCF-4E7D-A996-CFF6E036FD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252063-E27C-4A55-B149-18C9DD9BF691}" type="datetimeFigureOut">
              <a:rPr lang="en-US" smtClean="0"/>
              <a:pPr/>
              <a:t>5/9/2011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FCD4E-0DCF-4E7D-A996-CFF6E036FD5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252063-E27C-4A55-B149-18C9DD9BF691}" type="datetimeFigureOut">
              <a:rPr lang="en-US" smtClean="0"/>
              <a:pPr/>
              <a:t>5/9/2011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FCD4E-0DCF-4E7D-A996-CFF6E036FD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4252063-E27C-4A55-B149-18C9DD9BF691}" type="datetimeFigureOut">
              <a:rPr lang="en-US" smtClean="0"/>
              <a:pPr/>
              <a:t>5/9/2011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BFCD4E-0DCF-4E7D-A996-CFF6E036FD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4252063-E27C-4A55-B149-18C9DD9BF691}" type="datetimeFigureOut">
              <a:rPr lang="en-US" smtClean="0"/>
              <a:pPr/>
              <a:t>5/9/2011</a:t>
            </a:fld>
            <a:endParaRPr lang="en-US"/>
          </a:p>
        </p:txBody>
      </p:sp>
      <p:sp>
        <p:nvSpPr>
          <p:cNvPr id="8" name="Slide Number Placeholder 7"/>
          <p:cNvSpPr>
            <a:spLocks noGrp="1"/>
          </p:cNvSpPr>
          <p:nvPr>
            <p:ph type="sldNum" sz="quarter" idx="11"/>
          </p:nvPr>
        </p:nvSpPr>
        <p:spPr/>
        <p:txBody>
          <a:bodyPr/>
          <a:lstStyle/>
          <a:p>
            <a:fld id="{3FBFCD4E-0DCF-4E7D-A996-CFF6E036FD51}"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52063-E27C-4A55-B149-18C9DD9BF691}" type="datetimeFigureOut">
              <a:rPr lang="en-US" smtClean="0"/>
              <a:pPr/>
              <a:t>5/9/2011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BFCD4E-0DCF-4E7D-A996-CFF6E036FD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252063-E27C-4A55-B149-18C9DD9BF691}" type="datetimeFigureOut">
              <a:rPr lang="en-US" smtClean="0"/>
              <a:pPr/>
              <a:t>5/9/2011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3FBFCD4E-0DCF-4E7D-A996-CFF6E036FD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54252063-E27C-4A55-B149-18C9DD9BF691}" type="datetimeFigureOut">
              <a:rPr lang="en-US" smtClean="0"/>
              <a:pPr/>
              <a:t>5/9/2011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FCD4E-0DCF-4E7D-A996-CFF6E036FD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4252063-E27C-4A55-B149-18C9DD9BF691}" type="datetimeFigureOut">
              <a:rPr lang="en-US" smtClean="0"/>
              <a:pPr/>
              <a:t>5/9/2011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FBFCD4E-0DCF-4E7D-A996-CFF6E036FD5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reflection blurRad="6350" stA="50000" endA="300" endPos="55000" dir="5400000" sy="-100000" algn="bl" rotWithShape="0"/>
          </a:effectLst>
        </p:spPr>
        <p:txBody>
          <a:bodyPr/>
          <a:lstStyle/>
          <a:p>
            <a:r>
              <a:rPr lang="en-US" dirty="0" smtClean="0">
                <a:effectLst>
                  <a:outerShdw blurRad="60007" dist="310007" dir="7680000" sy="30000" kx="1300200" algn="ctr" rotWithShape="0">
                    <a:prstClr val="black">
                      <a:alpha val="32000"/>
                    </a:prstClr>
                  </a:outerShdw>
                </a:effectLst>
              </a:rPr>
              <a:t>Missionary Work</a:t>
            </a:r>
            <a:endParaRPr lang="en-US" dirty="0">
              <a:effectLst>
                <a:outerShdw blurRad="60007" dist="310007" dir="7680000" sy="30000" kx="1300200" algn="ctr" rotWithShape="0">
                  <a:prstClr val="black">
                    <a:alpha val="32000"/>
                  </a:prstClr>
                </a:outerShdw>
              </a:effectLst>
            </a:endParaRPr>
          </a:p>
        </p:txBody>
      </p:sp>
      <p:sp>
        <p:nvSpPr>
          <p:cNvPr id="3" name="Subtitle 2"/>
          <p:cNvSpPr>
            <a:spLocks noGrp="1"/>
          </p:cNvSpPr>
          <p:nvPr>
            <p:ph type="subTitle" idx="1"/>
          </p:nvPr>
        </p:nvSpPr>
        <p:spPr/>
        <p:txBody>
          <a:bodyPr/>
          <a:lstStyle/>
          <a:p>
            <a:r>
              <a:rPr lang="en-US" dirty="0" smtClean="0"/>
              <a:t>Gospel Principles Lesson #33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Survey of 200 Active LDS Converts</a:t>
            </a:r>
            <a:endParaRPr lang="en-US" sz="3600" dirty="0"/>
          </a:p>
        </p:txBody>
      </p:sp>
      <p:pic>
        <p:nvPicPr>
          <p:cNvPr id="4" name="Content Placeholder 3" descr="survey10.bmp"/>
          <p:cNvPicPr>
            <a:picLocks noGrp="1" noChangeAspect="1"/>
          </p:cNvPicPr>
          <p:nvPr>
            <p:ph idx="1"/>
          </p:nvPr>
        </p:nvPicPr>
        <p:blipFill>
          <a:blip r:embed="rId3" cstate="print"/>
          <a:stretch>
            <a:fillRect/>
          </a:stretch>
        </p:blipFill>
        <p:spPr>
          <a:xfrm>
            <a:off x="457199" y="2057400"/>
            <a:ext cx="8264929" cy="329380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Gordon B. Hinckley</a:t>
            </a:r>
            <a:endParaRPr lang="en-US" dirty="0"/>
          </a:p>
        </p:txBody>
      </p:sp>
      <p:sp>
        <p:nvSpPr>
          <p:cNvPr id="3" name="Content Placeholder 2"/>
          <p:cNvSpPr>
            <a:spLocks noGrp="1"/>
          </p:cNvSpPr>
          <p:nvPr>
            <p:ph idx="1"/>
          </p:nvPr>
        </p:nvSpPr>
        <p:spPr/>
        <p:txBody>
          <a:bodyPr/>
          <a:lstStyle/>
          <a:p>
            <a:pPr fontAlgn="base">
              <a:buNone/>
            </a:pPr>
            <a:r>
              <a:rPr lang="en-US" dirty="0" smtClean="0"/>
              <a:t>	I am hopeful that a great effort will go forward throughout the Church, throughout the world, to retain every convert who comes into the Church. This is serious business. There is </a:t>
            </a:r>
            <a:r>
              <a:rPr lang="en-US" u="sng" dirty="0" smtClean="0"/>
              <a:t>no point in doing missionary work</a:t>
            </a:r>
            <a:r>
              <a:rPr lang="en-US" dirty="0" smtClean="0"/>
              <a:t> unless we hold on to the fruits of that effort. The two must be inseparable.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a:t>
            </a:r>
            <a:r>
              <a:rPr lang="en-US" baseline="30000" dirty="0" smtClean="0"/>
              <a:t>th</a:t>
            </a:r>
            <a:r>
              <a:rPr lang="en-US" dirty="0" smtClean="0"/>
              <a:t> Article of Faith</a:t>
            </a:r>
            <a:endParaRPr lang="en-US" dirty="0"/>
          </a:p>
        </p:txBody>
      </p:sp>
      <p:sp>
        <p:nvSpPr>
          <p:cNvPr id="3" name="Content Placeholder 2"/>
          <p:cNvSpPr>
            <a:spLocks noGrp="1"/>
          </p:cNvSpPr>
          <p:nvPr>
            <p:ph idx="1"/>
          </p:nvPr>
        </p:nvSpPr>
        <p:spPr/>
        <p:txBody>
          <a:bodyPr/>
          <a:lstStyle/>
          <a:p>
            <a:r>
              <a:rPr lang="en-US" dirty="0" smtClean="0"/>
              <a:t>Nelson Searcy, Pastor at “The Journey Church” on New Member Integration</a:t>
            </a:r>
          </a:p>
          <a:p>
            <a:r>
              <a:rPr lang="en-US" dirty="0" smtClean="0"/>
              <a:t>“Fusion: Turning First Time Guests into Fully-Engaged Members of Your Church”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“R”s of Retention</a:t>
            </a:r>
            <a:endParaRPr lang="en-US" dirty="0"/>
          </a:p>
        </p:txBody>
      </p:sp>
      <p:sp>
        <p:nvSpPr>
          <p:cNvPr id="3" name="Content Placeholder 2"/>
          <p:cNvSpPr>
            <a:spLocks noGrp="1"/>
          </p:cNvSpPr>
          <p:nvPr>
            <p:ph idx="1"/>
          </p:nvPr>
        </p:nvSpPr>
        <p:spPr/>
        <p:txBody>
          <a:bodyPr/>
          <a:lstStyle/>
          <a:p>
            <a:r>
              <a:rPr lang="en-US" dirty="0" smtClean="0"/>
              <a:t>Return- decide to come again after the first impression</a:t>
            </a:r>
          </a:p>
          <a:p>
            <a:r>
              <a:rPr lang="en-US" dirty="0" smtClean="0"/>
              <a:t>Relationship- make friends with other church members</a:t>
            </a:r>
          </a:p>
          <a:p>
            <a:r>
              <a:rPr lang="en-US" dirty="0" smtClean="0"/>
              <a:t>Responsibility- take ownership in the mission of the church</a:t>
            </a:r>
          </a:p>
          <a:p>
            <a:r>
              <a:rPr lang="en-US" dirty="0" smtClean="0"/>
              <a:t>Sound Familiar? Missing Something?</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Gordon B. Hinckley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Someone has failed, failed miserably. I say to bishops throughout the world that with all you have to do — and we recognize that it is much — you cannot disregard the converts. Most of them do not need very much. As I have said before, they need </a:t>
            </a:r>
            <a:r>
              <a:rPr lang="en-US" u="sng" dirty="0" smtClean="0"/>
              <a:t>a friend</a:t>
            </a:r>
            <a:r>
              <a:rPr lang="en-US" dirty="0" smtClean="0"/>
              <a:t>. They need </a:t>
            </a:r>
            <a:r>
              <a:rPr lang="en-US" u="sng" dirty="0" smtClean="0"/>
              <a:t>something to do, a responsibility</a:t>
            </a:r>
            <a:r>
              <a:rPr lang="en-US" dirty="0" smtClean="0"/>
              <a:t>. They need </a:t>
            </a:r>
            <a:r>
              <a:rPr lang="en-US" u="sng" dirty="0" smtClean="0"/>
              <a:t>nurturing with the good word of God</a:t>
            </a:r>
            <a:r>
              <a:rPr lang="en-US" dirty="0" smtClean="0"/>
              <a:t>. They come into the Church with enthusiasm for what they have found. We must immediately build on that enthusiasm</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Friend</a:t>
            </a:r>
            <a:endParaRPr lang="en-US" dirty="0"/>
          </a:p>
        </p:txBody>
      </p:sp>
      <p:sp>
        <p:nvSpPr>
          <p:cNvPr id="3" name="Content Placeholder 2"/>
          <p:cNvSpPr>
            <a:spLocks noGrp="1"/>
          </p:cNvSpPr>
          <p:nvPr>
            <p:ph idx="1"/>
          </p:nvPr>
        </p:nvSpPr>
        <p:spPr>
          <a:xfrm>
            <a:off x="457200" y="1600200"/>
            <a:ext cx="8153400" cy="4525963"/>
          </a:xfrm>
        </p:spPr>
        <p:txBody>
          <a:bodyPr>
            <a:normAutofit fontScale="92500" lnSpcReduction="20000"/>
          </a:bodyPr>
          <a:lstStyle/>
          <a:p>
            <a:r>
              <a:rPr lang="en-US" dirty="0" smtClean="0"/>
              <a:t>In another Christian denomination, a survey of churches with successful retention rates cited the main reason for success in this area to be positive relationships between members. They note that “</a:t>
            </a:r>
            <a:r>
              <a:rPr lang="en-US" u="sng" dirty="0" smtClean="0"/>
              <a:t>the development of these relationships with new members best takes place before the member joins</a:t>
            </a:r>
            <a:r>
              <a:rPr lang="en-US" dirty="0" smtClean="0"/>
              <a:t>.”</a:t>
            </a:r>
          </a:p>
          <a:p>
            <a:r>
              <a:rPr lang="en-US" dirty="0" smtClean="0"/>
              <a:t>A person involved in a Sunday school class (Small Social Church Group) is </a:t>
            </a:r>
            <a:r>
              <a:rPr lang="en-US" u="sng" dirty="0" smtClean="0"/>
              <a:t>five times </a:t>
            </a:r>
            <a:r>
              <a:rPr lang="en-US" dirty="0" smtClean="0"/>
              <a:t>more likely to be active in the church five years later, than a person who attends worship services alone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Responsibility</a:t>
            </a:r>
            <a:endParaRPr lang="en-US" dirty="0"/>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r>
              <a:rPr lang="en-US" dirty="0" smtClean="0"/>
              <a:t>The Church is a Volunteer Organization</a:t>
            </a:r>
          </a:p>
          <a:p>
            <a:r>
              <a:rPr lang="en-US" dirty="0" smtClean="0"/>
              <a:t> Volunteers want to help, it is essential that you do everything you can to give them work to do as soon as possible. Underutilization </a:t>
            </a:r>
            <a:r>
              <a:rPr lang="en-US" dirty="0" smtClean="0"/>
              <a:t>or Incorrect Utilization creates </a:t>
            </a:r>
            <a:r>
              <a:rPr lang="en-US" dirty="0" smtClean="0"/>
              <a:t>serious retention problems, because motivated members who are trying to be of assistance will feel useless if they are not actually involved in doing something. They will also lose any sense of relationship with the organization over long periods of non-involvement.</a:t>
            </a:r>
          </a:p>
          <a:p>
            <a:r>
              <a:rPr lang="en-US" dirty="0" smtClean="0"/>
              <a:t>Engagement is important at church, engaged members are exponentially (10x) more likely to be retained members.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One Interesting Survey recently asked what things were most important to volunteers in general.</a:t>
            </a:r>
            <a:endParaRPr lang="en-US" sz="2400" dirty="0"/>
          </a:p>
        </p:txBody>
      </p:sp>
      <p:graphicFrame>
        <p:nvGraphicFramePr>
          <p:cNvPr id="4" name="Content Placeholder 3"/>
          <p:cNvGraphicFramePr>
            <a:graphicFrameLocks noGrp="1"/>
          </p:cNvGraphicFramePr>
          <p:nvPr>
            <p:ph idx="1"/>
          </p:nvPr>
        </p:nvGraphicFramePr>
        <p:xfrm>
          <a:off x="685800" y="2209799"/>
          <a:ext cx="7315200" cy="3810000"/>
        </p:xfrm>
        <a:graphic>
          <a:graphicData uri="http://schemas.openxmlformats.org/drawingml/2006/table">
            <a:tbl>
              <a:tblPr>
                <a:tableStyleId>{2D5ABB26-0587-4C30-8999-92F81FD0307C}</a:tableStyleId>
              </a:tblPr>
              <a:tblGrid>
                <a:gridCol w="1318798"/>
                <a:gridCol w="5996402"/>
              </a:tblGrid>
              <a:tr h="635000">
                <a:tc>
                  <a:txBody>
                    <a:bodyPr/>
                    <a:lstStyle/>
                    <a:p>
                      <a:pPr algn="ctr" fontAlgn="t"/>
                      <a:r>
                        <a:rPr lang="en-US" sz="2400" u="none" strike="noStrike" dirty="0"/>
                        <a:t>Rank</a:t>
                      </a:r>
                      <a:endParaRPr lang="en-US" sz="2400" b="1" i="0" u="none" strike="noStrike" dirty="0">
                        <a:solidFill>
                          <a:schemeClr val="tx1"/>
                        </a:solidFill>
                        <a:latin typeface="Verdana"/>
                      </a:endParaRPr>
                    </a:p>
                  </a:txBody>
                  <a:tcPr marL="9525" marR="9525" marT="9525"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t"/>
                      <a:r>
                        <a:rPr lang="en-US" sz="2400" u="none" strike="noStrike" dirty="0"/>
                        <a:t>Item</a:t>
                      </a:r>
                      <a:endParaRPr lang="en-US" sz="2400" b="1" i="0" u="none" strike="noStrike" dirty="0">
                        <a:solidFill>
                          <a:schemeClr val="tx1"/>
                        </a:solidFill>
                        <a:latin typeface="Verdana"/>
                      </a:endParaRPr>
                    </a:p>
                  </a:txBody>
                  <a:tcPr marL="9525" marR="9525" marT="9525"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35000">
                <a:tc>
                  <a:txBody>
                    <a:bodyPr/>
                    <a:lstStyle/>
                    <a:p>
                      <a:pPr algn="ctr" fontAlgn="t"/>
                      <a:r>
                        <a:rPr lang="en-US" sz="2400" u="none" strike="noStrike" dirty="0"/>
                        <a:t>1</a:t>
                      </a:r>
                      <a:endParaRPr lang="en-US" sz="2400" b="0" i="0" u="none" strike="noStrike" dirty="0">
                        <a:solidFill>
                          <a:schemeClr val="tx1"/>
                        </a:solidFill>
                        <a:latin typeface="Verdana"/>
                      </a:endParaRPr>
                    </a:p>
                  </a:txBody>
                  <a:tcPr marL="9525" marR="9525" marT="9525"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t"/>
                      <a:r>
                        <a:rPr lang="en-US" sz="2400" u="none" strike="noStrike" dirty="0"/>
                        <a:t>Helping others</a:t>
                      </a:r>
                      <a:endParaRPr lang="en-US" sz="2400" b="0" i="0" u="none" strike="noStrike" dirty="0">
                        <a:solidFill>
                          <a:schemeClr val="tx1"/>
                        </a:solidFill>
                        <a:latin typeface="Verdana"/>
                      </a:endParaRPr>
                    </a:p>
                  </a:txBody>
                  <a:tcPr marL="9525" marR="9525" marT="9525"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35000">
                <a:tc>
                  <a:txBody>
                    <a:bodyPr/>
                    <a:lstStyle/>
                    <a:p>
                      <a:pPr algn="ctr" fontAlgn="t"/>
                      <a:r>
                        <a:rPr lang="en-US" sz="2400" u="none" strike="noStrike" dirty="0"/>
                        <a:t>2</a:t>
                      </a:r>
                      <a:endParaRPr lang="en-US" sz="2400" b="0" i="0" u="none" strike="noStrike" dirty="0">
                        <a:solidFill>
                          <a:schemeClr val="tx1"/>
                        </a:solidFill>
                        <a:latin typeface="Verdana"/>
                      </a:endParaRPr>
                    </a:p>
                  </a:txBody>
                  <a:tcPr marL="9525" marR="9525" marT="9525"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t"/>
                      <a:r>
                        <a:rPr lang="en-US" sz="2400" u="none" strike="noStrike" dirty="0"/>
                        <a:t>Clearly defined responsibilities</a:t>
                      </a:r>
                      <a:endParaRPr lang="en-US" sz="2400" b="0" i="0" u="none" strike="noStrike" dirty="0">
                        <a:solidFill>
                          <a:schemeClr val="tx1"/>
                        </a:solidFill>
                        <a:latin typeface="Verdana"/>
                      </a:endParaRPr>
                    </a:p>
                  </a:txBody>
                  <a:tcPr marL="9525" marR="9525" marT="9525"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35000">
                <a:tc>
                  <a:txBody>
                    <a:bodyPr/>
                    <a:lstStyle/>
                    <a:p>
                      <a:pPr algn="ctr" fontAlgn="t"/>
                      <a:r>
                        <a:rPr lang="en-US" sz="2400" u="none" strike="noStrike" dirty="0"/>
                        <a:t>3</a:t>
                      </a:r>
                      <a:endParaRPr lang="en-US" sz="2400" b="0" i="0" u="none" strike="noStrike" dirty="0">
                        <a:solidFill>
                          <a:schemeClr val="tx1"/>
                        </a:solidFill>
                        <a:latin typeface="Verdana"/>
                      </a:endParaRPr>
                    </a:p>
                  </a:txBody>
                  <a:tcPr marL="9525" marR="9525" marT="9525"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t"/>
                      <a:r>
                        <a:rPr lang="en-US" sz="2400" u="none" strike="noStrike"/>
                        <a:t>Interesting work</a:t>
                      </a:r>
                      <a:endParaRPr lang="en-US" sz="2400" b="0" i="0" u="none" strike="noStrike">
                        <a:solidFill>
                          <a:schemeClr val="tx1"/>
                        </a:solidFill>
                        <a:latin typeface="Verdana"/>
                      </a:endParaRPr>
                    </a:p>
                  </a:txBody>
                  <a:tcPr marL="9525" marR="9525" marT="9525"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35000">
                <a:tc>
                  <a:txBody>
                    <a:bodyPr/>
                    <a:lstStyle/>
                    <a:p>
                      <a:pPr algn="ctr" fontAlgn="t"/>
                      <a:r>
                        <a:rPr lang="en-US" sz="2400" u="none" strike="noStrike" dirty="0"/>
                        <a:t>4</a:t>
                      </a:r>
                      <a:endParaRPr lang="en-US" sz="2400" b="0" i="0" u="none" strike="noStrike" dirty="0">
                        <a:solidFill>
                          <a:schemeClr val="tx1"/>
                        </a:solidFill>
                        <a:latin typeface="Verdana"/>
                      </a:endParaRPr>
                    </a:p>
                  </a:txBody>
                  <a:tcPr marL="9525" marR="9525" marT="9525"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t"/>
                      <a:r>
                        <a:rPr lang="en-US" sz="2400" u="none" strike="noStrike"/>
                        <a:t>Competence of supervisor</a:t>
                      </a:r>
                      <a:endParaRPr lang="en-US" sz="2400" b="0" i="0" u="none" strike="noStrike">
                        <a:solidFill>
                          <a:schemeClr val="tx1"/>
                        </a:solidFill>
                        <a:latin typeface="Verdana"/>
                      </a:endParaRPr>
                    </a:p>
                  </a:txBody>
                  <a:tcPr marL="9525" marR="9525" marT="9525"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35000">
                <a:tc>
                  <a:txBody>
                    <a:bodyPr/>
                    <a:lstStyle/>
                    <a:p>
                      <a:pPr algn="ctr" fontAlgn="t"/>
                      <a:r>
                        <a:rPr lang="en-US" sz="2400" u="none" strike="noStrike" dirty="0"/>
                        <a:t>5</a:t>
                      </a:r>
                      <a:endParaRPr lang="en-US" sz="2400" b="0" i="0" u="none" strike="noStrike" dirty="0">
                        <a:solidFill>
                          <a:schemeClr val="tx1"/>
                        </a:solidFill>
                        <a:latin typeface="Verdana"/>
                      </a:endParaRPr>
                    </a:p>
                  </a:txBody>
                  <a:tcPr marL="9525" marR="9525" marT="9525"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t"/>
                      <a:r>
                        <a:rPr lang="en-US" sz="2400" u="none" strike="noStrike" dirty="0"/>
                        <a:t>Supervisor guidance</a:t>
                      </a:r>
                      <a:endParaRPr lang="en-US" sz="2400" b="0" i="0" u="none" strike="noStrike" dirty="0">
                        <a:solidFill>
                          <a:schemeClr val="tx1"/>
                        </a:solidFill>
                        <a:latin typeface="Verdana"/>
                      </a:endParaRPr>
                    </a:p>
                  </a:txBody>
                  <a:tcPr marL="9525" marR="9525" marT="9525"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Nurturing with the good word of God</a:t>
            </a:r>
            <a:endParaRPr lang="en-US" sz="3600" dirty="0"/>
          </a:p>
        </p:txBody>
      </p:sp>
      <p:sp>
        <p:nvSpPr>
          <p:cNvPr id="3" name="Content Placeholder 2"/>
          <p:cNvSpPr>
            <a:spLocks noGrp="1"/>
          </p:cNvSpPr>
          <p:nvPr>
            <p:ph idx="1"/>
          </p:nvPr>
        </p:nvSpPr>
        <p:spPr>
          <a:xfrm>
            <a:off x="304800" y="1219200"/>
            <a:ext cx="8610600" cy="5410200"/>
          </a:xfrm>
        </p:spPr>
        <p:txBody>
          <a:bodyPr>
            <a:normAutofit lnSpcReduction="10000"/>
          </a:bodyPr>
          <a:lstStyle/>
          <a:p>
            <a:pPr>
              <a:buNone/>
            </a:pPr>
            <a:r>
              <a:rPr lang="en-US" dirty="0" smtClean="0"/>
              <a:t>	Encourage in every way possible </a:t>
            </a:r>
            <a:r>
              <a:rPr lang="en-US" u="sng" dirty="0" smtClean="0"/>
              <a:t>more spiritual Church meetings</a:t>
            </a:r>
            <a:r>
              <a:rPr lang="en-US" dirty="0" smtClean="0"/>
              <a:t>, especially sacrament meetings. One of the great fears missionaries have at least in some locations is taking their investigators to church…It will also help orient investigators if missionaries will take some time to</a:t>
            </a:r>
            <a:r>
              <a:rPr lang="en-US" u="sng" dirty="0" smtClean="0"/>
              <a:t> explain the ordinance of the sacrament </a:t>
            </a:r>
            <a:r>
              <a:rPr lang="en-US" dirty="0" smtClean="0"/>
              <a:t>that investigators will be witnessing, what it means for the renewing of baptismal covenants, that the emblems represent the Savior’s body and blood, and so forth. </a:t>
            </a:r>
          </a:p>
          <a:p>
            <a:pPr>
              <a:buNone/>
            </a:pPr>
            <a:r>
              <a:rPr lang="en-US" dirty="0" smtClean="0"/>
              <a:t>-Jeffrey R. Holland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from Elder Holland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 </a:t>
            </a:r>
            <a:r>
              <a:rPr lang="en-US" u="sng" dirty="0" smtClean="0"/>
              <a:t>all that you can to make your baptismal services a spiritual, Christ-centered experience</a:t>
            </a:r>
            <a:r>
              <a:rPr lang="en-US" dirty="0" smtClean="0"/>
              <a:t>. A new convert deserves to have this be a sacred, carefully planned, and spiritually uplifting moment. The prayers, the hymns, surely the talks that are given—all ought to be focused on the significance of this ordinance and the Atonement of Christ…Probably no other meeting we hold in the Church has the high referral and future baptismal harvest that a baptismal service does…</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sz="2800" b="1" dirty="0" smtClean="0"/>
              <a:t>Switch: How to Change Things when Change is Hard</a:t>
            </a:r>
            <a:endParaRPr lang="en-US" sz="2800" b="1" dirty="0"/>
          </a:p>
        </p:txBody>
      </p:sp>
      <p:sp>
        <p:nvSpPr>
          <p:cNvPr id="3" name="Content Placeholder 2"/>
          <p:cNvSpPr>
            <a:spLocks noGrp="1"/>
          </p:cNvSpPr>
          <p:nvPr>
            <p:ph idx="1"/>
          </p:nvPr>
        </p:nvSpPr>
        <p:spPr/>
        <p:txBody>
          <a:bodyPr>
            <a:normAutofit fontScale="85000" lnSpcReduction="20000"/>
          </a:bodyPr>
          <a:lstStyle/>
          <a:p>
            <a:r>
              <a:rPr lang="en-US" dirty="0" smtClean="0"/>
              <a:t>Direct the Logical Mind (the “rider”)</a:t>
            </a:r>
          </a:p>
          <a:p>
            <a:pPr lvl="1"/>
            <a:r>
              <a:rPr lang="en-US" dirty="0" smtClean="0"/>
              <a:t>Find bright spots</a:t>
            </a:r>
          </a:p>
          <a:p>
            <a:pPr lvl="1"/>
            <a:r>
              <a:rPr lang="en-US" dirty="0" smtClean="0"/>
              <a:t>Script critical moves</a:t>
            </a:r>
          </a:p>
          <a:p>
            <a:pPr lvl="1"/>
            <a:r>
              <a:rPr lang="en-US" dirty="0" smtClean="0"/>
              <a:t>Point to the destination</a:t>
            </a:r>
          </a:p>
          <a:p>
            <a:r>
              <a:rPr lang="en-US" dirty="0" smtClean="0"/>
              <a:t>Motivate the Emotional Mind (the “elephant”)</a:t>
            </a:r>
          </a:p>
          <a:p>
            <a:pPr lvl="1"/>
            <a:r>
              <a:rPr lang="en-US" dirty="0" smtClean="0"/>
              <a:t>Find the feeling</a:t>
            </a:r>
          </a:p>
          <a:p>
            <a:pPr lvl="1"/>
            <a:r>
              <a:rPr lang="en-US" dirty="0" smtClean="0"/>
              <a:t>Shrink the change</a:t>
            </a:r>
          </a:p>
          <a:p>
            <a:pPr lvl="1"/>
            <a:r>
              <a:rPr lang="en-US" dirty="0" smtClean="0"/>
              <a:t>Grow your people</a:t>
            </a:r>
          </a:p>
          <a:p>
            <a:r>
              <a:rPr lang="en-US" dirty="0" smtClean="0"/>
              <a:t>Shape the Path</a:t>
            </a:r>
          </a:p>
          <a:p>
            <a:pPr lvl="1"/>
            <a:r>
              <a:rPr lang="en-US" dirty="0" smtClean="0"/>
              <a:t>Tweak the environment</a:t>
            </a:r>
          </a:p>
          <a:p>
            <a:pPr lvl="1"/>
            <a:r>
              <a:rPr lang="en-US" dirty="0" smtClean="0"/>
              <a:t>Build Habits</a:t>
            </a:r>
          </a:p>
          <a:p>
            <a:pPr lvl="1"/>
            <a:r>
              <a:rPr lang="en-US" dirty="0" smtClean="0"/>
              <a:t>Rally the Herd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More from Elder Holland</a:t>
            </a:r>
            <a:endParaRPr lang="en-US" dirty="0"/>
          </a:p>
        </p:txBody>
      </p:sp>
      <p:sp>
        <p:nvSpPr>
          <p:cNvPr id="3" name="Content Placeholder 2"/>
          <p:cNvSpPr>
            <a:spLocks noGrp="1"/>
          </p:cNvSpPr>
          <p:nvPr>
            <p:ph idx="1"/>
          </p:nvPr>
        </p:nvSpPr>
        <p:spPr/>
        <p:txBody>
          <a:bodyPr>
            <a:normAutofit/>
          </a:bodyPr>
          <a:lstStyle/>
          <a:p>
            <a:pPr>
              <a:buNone/>
            </a:pPr>
            <a:r>
              <a:rPr lang="en-US" dirty="0" smtClean="0"/>
              <a:t>	Throughout the teaching experience, </a:t>
            </a:r>
            <a:r>
              <a:rPr lang="en-US" u="sng" dirty="0" smtClean="0"/>
              <a:t>missionaries must bear testimony of the Savior and His gift of salvation to us</a:t>
            </a:r>
            <a:r>
              <a:rPr lang="en-US" dirty="0" smtClean="0"/>
              <a:t>. Obviously you should bear testimony regularly of all the principles you are teaching, but it is especially important that you bear testimony of this central doctrine in the plan of our Heavenly Father.</a:t>
            </a:r>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Nurturing Fundamentals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First Vision: There is a God, He speaks to us today, He answers prayers, He forgives sins. He loves us.</a:t>
            </a:r>
          </a:p>
          <a:p>
            <a:r>
              <a:rPr lang="en-US" dirty="0" smtClean="0"/>
              <a:t>The Restoration of the Gospel: Jesus is the Christ, he is the source of our salvation. We can trust in him. We are his.</a:t>
            </a:r>
          </a:p>
          <a:p>
            <a:r>
              <a:rPr lang="en-US" dirty="0" smtClean="0"/>
              <a:t>The Restoration of the Priesthood: There is a way God wants us to follow.</a:t>
            </a:r>
          </a:p>
          <a:p>
            <a:r>
              <a:rPr lang="en-US" dirty="0" smtClean="0"/>
              <a:t>The Restoration of the Church: There is somewhere I can go for support, direction, and a chance to make a difference.</a:t>
            </a:r>
          </a:p>
          <a:p>
            <a:r>
              <a:rPr lang="en-US" dirty="0" smtClean="0"/>
              <a:t>The Restoration of the Keys of Salvation: I have a purpose in my life, and it will help others. </a:t>
            </a:r>
          </a:p>
          <a:p>
            <a:r>
              <a:rPr lang="en-US" dirty="0" smtClean="0"/>
              <a:t>The Restoration of Temple Ordinances: The relations I have in life will extend into the eternities. </a:t>
            </a:r>
          </a:p>
          <a:p>
            <a:pPr>
              <a:buNone/>
            </a:pPr>
            <a:r>
              <a:rPr lang="en-US" dirty="0" smtClean="0"/>
              <a:t>-6 Events, Stephen R. Covey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to Philippines</a:t>
            </a:r>
            <a:endParaRPr lang="en-US" dirty="0"/>
          </a:p>
        </p:txBody>
      </p:sp>
      <p:pic>
        <p:nvPicPr>
          <p:cNvPr id="5" name="Picture 4" descr="Mission Picture 1.JPG"/>
          <p:cNvPicPr>
            <a:picLocks noChangeAspect="1"/>
          </p:cNvPicPr>
          <p:nvPr/>
        </p:nvPicPr>
        <p:blipFill>
          <a:blip r:embed="rId3" cstate="print"/>
          <a:stretch>
            <a:fillRect/>
          </a:stretch>
        </p:blipFill>
        <p:spPr>
          <a:xfrm>
            <a:off x="2286000" y="1752600"/>
            <a:ext cx="6705600" cy="4673668"/>
          </a:xfrm>
          <a:prstGeom prst="rect">
            <a:avLst/>
          </a:prstGeom>
        </p:spPr>
      </p:pic>
      <p:pic>
        <p:nvPicPr>
          <p:cNvPr id="7" name="Picture 6" descr="Mission Picture 4.JPG"/>
          <p:cNvPicPr>
            <a:picLocks noChangeAspect="1"/>
          </p:cNvPicPr>
          <p:nvPr/>
        </p:nvPicPr>
        <p:blipFill>
          <a:blip r:embed="rId4" cstate="print"/>
          <a:srcRect l="26636" t="52390" r="6609" b="18929"/>
          <a:stretch>
            <a:fillRect/>
          </a:stretch>
        </p:blipFill>
        <p:spPr>
          <a:xfrm rot="5400000">
            <a:off x="381000" y="2438400"/>
            <a:ext cx="3048000" cy="914400"/>
          </a:xfrm>
          <a:prstGeom prst="rect">
            <a:avLst/>
          </a:prstGeom>
        </p:spPr>
      </p:pic>
      <p:pic>
        <p:nvPicPr>
          <p:cNvPr id="4" name="Content Placeholder 3" descr="Mission Picture 2.jpg"/>
          <p:cNvPicPr>
            <a:picLocks noGrp="1" noChangeAspect="1"/>
          </p:cNvPicPr>
          <p:nvPr>
            <p:ph idx="1"/>
          </p:nvPr>
        </p:nvPicPr>
        <p:blipFill>
          <a:blip r:embed="rId5" cstate="print"/>
          <a:stretch>
            <a:fillRect/>
          </a:stretch>
        </p:blipFill>
        <p:spPr>
          <a:xfrm>
            <a:off x="228600" y="3124200"/>
            <a:ext cx="2406396" cy="3169479"/>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to Philippines</a:t>
            </a:r>
            <a:endParaRPr lang="en-US" dirty="0"/>
          </a:p>
        </p:txBody>
      </p:sp>
      <p:pic>
        <p:nvPicPr>
          <p:cNvPr id="5" name="Picture 4" descr="Mission Picture 1.JPG"/>
          <p:cNvPicPr>
            <a:picLocks noChangeAspect="1"/>
          </p:cNvPicPr>
          <p:nvPr/>
        </p:nvPicPr>
        <p:blipFill>
          <a:blip r:embed="rId3" cstate="print"/>
          <a:stretch>
            <a:fillRect/>
          </a:stretch>
        </p:blipFill>
        <p:spPr>
          <a:xfrm>
            <a:off x="2286000" y="1752600"/>
            <a:ext cx="6705600" cy="4673668"/>
          </a:xfrm>
          <a:prstGeom prst="rect">
            <a:avLst/>
          </a:prstGeom>
        </p:spPr>
      </p:pic>
      <p:sp>
        <p:nvSpPr>
          <p:cNvPr id="6" name="Oval 5"/>
          <p:cNvSpPr/>
          <p:nvPr/>
        </p:nvSpPr>
        <p:spPr>
          <a:xfrm>
            <a:off x="3657600" y="3962400"/>
            <a:ext cx="685800" cy="70104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ission Picture 4.JPG"/>
          <p:cNvPicPr>
            <a:picLocks noChangeAspect="1"/>
          </p:cNvPicPr>
          <p:nvPr/>
        </p:nvPicPr>
        <p:blipFill>
          <a:blip r:embed="rId4" cstate="print"/>
          <a:srcRect l="26636" t="52390" r="6609" b="18929"/>
          <a:stretch>
            <a:fillRect/>
          </a:stretch>
        </p:blipFill>
        <p:spPr>
          <a:xfrm rot="5400000">
            <a:off x="381000" y="2438400"/>
            <a:ext cx="3048000" cy="914400"/>
          </a:xfrm>
          <a:prstGeom prst="rect">
            <a:avLst/>
          </a:prstGeom>
        </p:spPr>
      </p:pic>
      <p:pic>
        <p:nvPicPr>
          <p:cNvPr id="4" name="Content Placeholder 3" descr="Mission Picture 2.jpg"/>
          <p:cNvPicPr>
            <a:picLocks noGrp="1" noChangeAspect="1"/>
          </p:cNvPicPr>
          <p:nvPr>
            <p:ph idx="1"/>
          </p:nvPr>
        </p:nvPicPr>
        <p:blipFill>
          <a:blip r:embed="rId5" cstate="print"/>
          <a:stretch>
            <a:fillRect/>
          </a:stretch>
        </p:blipFill>
        <p:spPr>
          <a:xfrm>
            <a:off x="228600" y="3124200"/>
            <a:ext cx="2406396" cy="3169479"/>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6 Simple Suggestions from Nelson Searcy</a:t>
            </a:r>
            <a:endParaRPr lang="en-US" sz="3200" dirty="0"/>
          </a:p>
        </p:txBody>
      </p:sp>
      <p:sp>
        <p:nvSpPr>
          <p:cNvPr id="3" name="Content Placeholder 2"/>
          <p:cNvSpPr>
            <a:spLocks noGrp="1"/>
          </p:cNvSpPr>
          <p:nvPr>
            <p:ph idx="1"/>
          </p:nvPr>
        </p:nvSpPr>
        <p:spPr>
          <a:xfrm>
            <a:off x="457200" y="1143000"/>
            <a:ext cx="7467600" cy="4525963"/>
          </a:xfrm>
        </p:spPr>
        <p:txBody>
          <a:bodyPr>
            <a:noAutofit/>
          </a:bodyPr>
          <a:lstStyle/>
          <a:p>
            <a:r>
              <a:rPr lang="en-US" sz="2400" dirty="0" smtClean="0"/>
              <a:t>Start writing and mailing hand-written follow-up notes to your first time visitors, thanking them for attending.</a:t>
            </a:r>
          </a:p>
          <a:p>
            <a:r>
              <a:rPr lang="en-US" sz="2400" dirty="0" smtClean="0"/>
              <a:t>Have a Communication Card that is simple and to the point to get contact information from guests.</a:t>
            </a:r>
          </a:p>
          <a:p>
            <a:r>
              <a:rPr lang="en-US" sz="2400" dirty="0" smtClean="0"/>
              <a:t>Put up signs to direct people toward bathrooms, children’s areas, etc.</a:t>
            </a:r>
          </a:p>
          <a:p>
            <a:r>
              <a:rPr lang="en-US" sz="2400" dirty="0" smtClean="0"/>
              <a:t>Take a hard look at your building- improve the landscaping, pick up clutter, paint a sign, improve lighting, etc.</a:t>
            </a:r>
          </a:p>
          <a:p>
            <a:r>
              <a:rPr lang="en-US" sz="2400" dirty="0" smtClean="0"/>
              <a:t>Start offering generous enticing refreshments</a:t>
            </a:r>
          </a:p>
          <a:p>
            <a:r>
              <a:rPr lang="en-US" sz="2400" dirty="0" smtClean="0"/>
              <a:t>Place smiling friendly greeters at the outside doors to church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What is missionary work?</a:t>
            </a:r>
            <a:br>
              <a:rPr lang="en-US" sz="4800" dirty="0" smtClean="0"/>
            </a:br>
            <a:endParaRPr lang="en-US" dirty="0"/>
          </a:p>
        </p:txBody>
      </p:sp>
      <p:sp>
        <p:nvSpPr>
          <p:cNvPr id="3" name="Content Placeholder 2"/>
          <p:cNvSpPr>
            <a:spLocks noGrp="1"/>
          </p:cNvSpPr>
          <p:nvPr>
            <p:ph idx="1"/>
          </p:nvPr>
        </p:nvSpPr>
        <p:spPr/>
        <p:txBody>
          <a:bodyPr>
            <a:normAutofit/>
          </a:bodyPr>
          <a:lstStyle/>
          <a:p>
            <a:pPr>
              <a:buNone/>
            </a:pPr>
            <a:r>
              <a:rPr lang="en-US" dirty="0" smtClean="0"/>
              <a:t>Work we do to fulfill the mission of the Church.</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639762"/>
          </a:xfrm>
        </p:spPr>
        <p:txBody>
          <a:bodyPr>
            <a:normAutofit fontScale="90000"/>
          </a:bodyPr>
          <a:lstStyle/>
          <a:p>
            <a:r>
              <a:rPr lang="en-US" sz="4800" dirty="0" smtClean="0"/>
              <a:t>What is the mission of the Church?</a:t>
            </a:r>
            <a:br>
              <a:rPr lang="en-US" sz="4800" dirty="0" smtClean="0"/>
            </a:br>
            <a:endParaRPr lang="en-US" dirty="0"/>
          </a:p>
        </p:txBody>
      </p:sp>
      <p:sp>
        <p:nvSpPr>
          <p:cNvPr id="3" name="Content Placeholder 2"/>
          <p:cNvSpPr>
            <a:spLocks noGrp="1"/>
          </p:cNvSpPr>
          <p:nvPr>
            <p:ph idx="1"/>
          </p:nvPr>
        </p:nvSpPr>
        <p:spPr>
          <a:xfrm>
            <a:off x="228600" y="1066800"/>
            <a:ext cx="8534400" cy="5486400"/>
          </a:xfrm>
        </p:spPr>
        <p:txBody>
          <a:bodyPr>
            <a:normAutofit fontScale="92500" lnSpcReduction="20000"/>
          </a:bodyPr>
          <a:lstStyle/>
          <a:p>
            <a:pPr fontAlgn="base"/>
            <a:r>
              <a:rPr lang="en-US" dirty="0" smtClean="0"/>
              <a:t>The Church of Jesus Christ of Latter-day Saints was organized by God to assist in His work </a:t>
            </a:r>
            <a:r>
              <a:rPr lang="en-US" u="sng" dirty="0" smtClean="0"/>
              <a:t>to bring to pass the salvation and exaltation of His children</a:t>
            </a:r>
            <a:r>
              <a:rPr lang="en-US" dirty="0" smtClean="0"/>
              <a:t>. The Church invites all to “</a:t>
            </a:r>
            <a:r>
              <a:rPr lang="en-US" u="sng" dirty="0" smtClean="0"/>
              <a:t>come unto Christ, and be perfected in him</a:t>
            </a:r>
            <a:r>
              <a:rPr lang="en-US" dirty="0" smtClean="0"/>
              <a:t>” …In fulfilling its </a:t>
            </a:r>
            <a:r>
              <a:rPr lang="en-US" u="sng" dirty="0" smtClean="0"/>
              <a:t>purpose to help individuals and families qualify for exaltation</a:t>
            </a:r>
            <a:r>
              <a:rPr lang="en-US" dirty="0" smtClean="0"/>
              <a:t>, the Church focuses on divinely appointed responsibilities. These include </a:t>
            </a:r>
            <a:r>
              <a:rPr lang="en-US" u="sng" dirty="0" smtClean="0"/>
              <a:t>helping members live the gospel of Jesus Christ</a:t>
            </a:r>
            <a:r>
              <a:rPr lang="en-US" dirty="0" smtClean="0"/>
              <a:t>, </a:t>
            </a:r>
            <a:r>
              <a:rPr lang="en-US" u="sng" dirty="0" smtClean="0"/>
              <a:t>gathering Israel through missionary work</a:t>
            </a:r>
            <a:r>
              <a:rPr lang="en-US" dirty="0" smtClean="0"/>
              <a:t>, </a:t>
            </a:r>
            <a:r>
              <a:rPr lang="en-US" u="sng" dirty="0" smtClean="0"/>
              <a:t>caring for the poor and needy</a:t>
            </a:r>
            <a:r>
              <a:rPr lang="en-US" dirty="0" smtClean="0"/>
              <a:t>, and </a:t>
            </a:r>
            <a:r>
              <a:rPr lang="en-US" u="sng" dirty="0" smtClean="0"/>
              <a:t>enabling the salvation of the dead by building temples and performing vicarious ordinances</a:t>
            </a:r>
          </a:p>
          <a:p>
            <a:r>
              <a:rPr lang="en-US" dirty="0" smtClean="0"/>
              <a:t>Handbook 2 “The Purpose of the Church”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How do we do missionary work?</a:t>
            </a:r>
            <a:br>
              <a:rPr lang="en-US" sz="4800" dirty="0" smtClean="0"/>
            </a:br>
            <a:endParaRPr lang="en-US" dirty="0"/>
          </a:p>
        </p:txBody>
      </p:sp>
      <p:sp>
        <p:nvSpPr>
          <p:cNvPr id="3" name="Content Placeholder 2"/>
          <p:cNvSpPr>
            <a:spLocks noGrp="1"/>
          </p:cNvSpPr>
          <p:nvPr>
            <p:ph idx="1"/>
          </p:nvPr>
        </p:nvSpPr>
        <p:spPr>
          <a:xfrm>
            <a:off x="457200" y="990600"/>
            <a:ext cx="8305800" cy="5135563"/>
          </a:xfrm>
        </p:spPr>
        <p:txBody>
          <a:bodyPr>
            <a:noAutofit/>
          </a:bodyPr>
          <a:lstStyle/>
          <a:p>
            <a:pPr fontAlgn="base"/>
            <a:r>
              <a:rPr lang="en-US" sz="2000" dirty="0" smtClean="0"/>
              <a:t>We can </a:t>
            </a:r>
            <a:r>
              <a:rPr lang="en-US" sz="2000" u="sng" dirty="0" smtClean="0"/>
              <a:t>show friends and others the joy we experience </a:t>
            </a:r>
            <a:r>
              <a:rPr lang="en-US" sz="2000" dirty="0" smtClean="0"/>
              <a:t>from living the truths of the gospel. </a:t>
            </a:r>
          </a:p>
          <a:p>
            <a:pPr fontAlgn="base"/>
            <a:r>
              <a:rPr lang="en-US" sz="2000" dirty="0" smtClean="0"/>
              <a:t>We can overcome our natural shyness by </a:t>
            </a:r>
            <a:r>
              <a:rPr lang="en-US" sz="2000" u="sng" dirty="0" smtClean="0"/>
              <a:t>being friendly</a:t>
            </a:r>
            <a:r>
              <a:rPr lang="en-US" sz="2000" dirty="0" smtClean="0"/>
              <a:t> to others and doing kind things for them. We can help them see that we are sincerely interested in them and are </a:t>
            </a:r>
            <a:r>
              <a:rPr lang="en-US" sz="2000" u="sng" dirty="0" smtClean="0"/>
              <a:t>not seeking personal gain</a:t>
            </a:r>
            <a:r>
              <a:rPr lang="en-US" sz="2000" dirty="0" smtClean="0"/>
              <a:t>.</a:t>
            </a:r>
          </a:p>
          <a:p>
            <a:pPr fontAlgn="base"/>
            <a:r>
              <a:rPr lang="en-US" sz="2000" dirty="0" smtClean="0"/>
              <a:t>We </a:t>
            </a:r>
            <a:r>
              <a:rPr lang="en-US" sz="2000" u="sng" dirty="0" smtClean="0"/>
              <a:t>can explain the gospel </a:t>
            </a:r>
            <a:r>
              <a:rPr lang="en-US" sz="2000" dirty="0" smtClean="0"/>
              <a:t>to nonmember friends and others.</a:t>
            </a:r>
          </a:p>
          <a:p>
            <a:pPr fontAlgn="base"/>
            <a:r>
              <a:rPr lang="en-US" sz="2000" dirty="0" smtClean="0"/>
              <a:t>We can invite friends who are interested in learning more about the gospel to </a:t>
            </a:r>
            <a:r>
              <a:rPr lang="en-US" sz="2000" u="sng" dirty="0" smtClean="0"/>
              <a:t>be taught by the missionaries.</a:t>
            </a:r>
            <a:endParaRPr lang="en-US" sz="2000" dirty="0" smtClean="0"/>
          </a:p>
          <a:p>
            <a:pPr fontAlgn="base"/>
            <a:r>
              <a:rPr lang="en-US" sz="2000" dirty="0" smtClean="0"/>
              <a:t>We </a:t>
            </a:r>
            <a:r>
              <a:rPr lang="en-US" sz="2000" u="sng" dirty="0" smtClean="0"/>
              <a:t>can teach our children the importance of sharing the gospel.</a:t>
            </a:r>
            <a:endParaRPr lang="en-US" sz="2000" dirty="0" smtClean="0"/>
          </a:p>
          <a:p>
            <a:pPr fontAlgn="base"/>
            <a:r>
              <a:rPr lang="en-US" sz="2000" dirty="0" smtClean="0"/>
              <a:t>We can </a:t>
            </a:r>
            <a:r>
              <a:rPr lang="en-US" sz="2000" u="sng" dirty="0" smtClean="0"/>
              <a:t>pay our tithing and contribute to the missionary fund</a:t>
            </a:r>
            <a:r>
              <a:rPr lang="en-US" sz="2000" dirty="0" smtClean="0"/>
              <a:t>. </a:t>
            </a:r>
          </a:p>
          <a:p>
            <a:pPr fontAlgn="base"/>
            <a:r>
              <a:rPr lang="en-US" sz="2000" dirty="0" smtClean="0"/>
              <a:t> We can </a:t>
            </a:r>
            <a:r>
              <a:rPr lang="en-US" sz="2000" u="sng" dirty="0" smtClean="0"/>
              <a:t>invite nonmembers to activities</a:t>
            </a:r>
            <a:r>
              <a:rPr lang="en-US" sz="2000" dirty="0" smtClean="0"/>
              <a:t> such as family home evenings and Church socials, conferences, and meetings.</a:t>
            </a:r>
          </a:p>
          <a:p>
            <a:pPr fontAlgn="base"/>
            <a:r>
              <a:rPr lang="en-US" sz="2000" dirty="0" smtClean="0"/>
              <a:t> We can </a:t>
            </a:r>
            <a:r>
              <a:rPr lang="en-US" sz="2000" u="sng" dirty="0" smtClean="0"/>
              <a:t>give copies of Church magazines</a:t>
            </a:r>
            <a:r>
              <a:rPr lang="en-US" sz="2000" dirty="0" smtClean="0"/>
              <a:t>. We can also share gospel messages by </a:t>
            </a:r>
            <a:r>
              <a:rPr lang="en-US" sz="2000" u="sng" dirty="0" smtClean="0"/>
              <a:t>using features available on the Church’s official Internet sites</a:t>
            </a:r>
          </a:p>
          <a:p>
            <a:pPr>
              <a:buNone/>
            </a:pP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Member-Missionary Work Made Easy</a:t>
            </a:r>
            <a:endParaRPr lang="en-US" sz="3600" dirty="0"/>
          </a:p>
        </p:txBody>
      </p:sp>
      <p:sp>
        <p:nvSpPr>
          <p:cNvPr id="3" name="Content Placeholder 2"/>
          <p:cNvSpPr>
            <a:spLocks noGrp="1"/>
          </p:cNvSpPr>
          <p:nvPr>
            <p:ph idx="1"/>
          </p:nvPr>
        </p:nvSpPr>
        <p:spPr/>
        <p:txBody>
          <a:bodyPr/>
          <a:lstStyle/>
          <a:p>
            <a:r>
              <a:rPr lang="en-US" dirty="0" smtClean="0"/>
              <a:t>Be Friendly</a:t>
            </a:r>
          </a:p>
          <a:p>
            <a:r>
              <a:rPr lang="en-US" dirty="0" smtClean="0"/>
              <a:t>Be Mormon</a:t>
            </a:r>
          </a:p>
          <a:p>
            <a:r>
              <a:rPr lang="en-US" dirty="0" smtClean="0"/>
              <a:t>Have an open home</a:t>
            </a:r>
          </a:p>
          <a:p>
            <a:r>
              <a:rPr lang="en-US" dirty="0" smtClean="0"/>
              <a:t>Have a “Mormon Home”</a:t>
            </a:r>
          </a:p>
          <a:p>
            <a:r>
              <a:rPr lang="en-US" dirty="0" smtClean="0"/>
              <a:t>Have the missionaries over</a:t>
            </a:r>
          </a:p>
          <a:p>
            <a:r>
              <a:rPr lang="en-US" dirty="0" smtClean="0"/>
              <a:t>Invite people to participate, no pressure, no preaching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Exposure/Opportunity</a:t>
            </a:r>
            <a:endParaRPr lang="en-US" dirty="0"/>
          </a:p>
        </p:txBody>
      </p:sp>
      <p:pic>
        <p:nvPicPr>
          <p:cNvPr id="4" name="Content Placeholder 3" descr="trey-parker-matt-stone-Book-of-Mormon.jpg"/>
          <p:cNvPicPr>
            <a:picLocks noGrp="1" noChangeAspect="1"/>
          </p:cNvPicPr>
          <p:nvPr>
            <p:ph idx="1"/>
          </p:nvPr>
        </p:nvPicPr>
        <p:blipFill>
          <a:blip r:embed="rId3" cstate="print"/>
          <a:stretch>
            <a:fillRect/>
          </a:stretch>
        </p:blipFill>
        <p:spPr>
          <a:xfrm>
            <a:off x="533401" y="1219201"/>
            <a:ext cx="3026694" cy="3505200"/>
          </a:xfrm>
        </p:spPr>
      </p:pic>
      <p:sp>
        <p:nvSpPr>
          <p:cNvPr id="5" name="TextBox 4"/>
          <p:cNvSpPr txBox="1"/>
          <p:nvPr/>
        </p:nvSpPr>
        <p:spPr>
          <a:xfrm>
            <a:off x="4267200" y="1143000"/>
            <a:ext cx="4267200" cy="3416320"/>
          </a:xfrm>
          <a:prstGeom prst="rect">
            <a:avLst/>
          </a:prstGeom>
          <a:noFill/>
        </p:spPr>
        <p:txBody>
          <a:bodyPr wrap="square" rtlCol="0">
            <a:spAutoFit/>
          </a:bodyPr>
          <a:lstStyle/>
          <a:p>
            <a:pPr>
              <a:buFont typeface="Arial" pitchFamily="34" charset="0"/>
              <a:buChar char="•"/>
            </a:pPr>
            <a:r>
              <a:rPr lang="en-US" dirty="0" smtClean="0"/>
              <a:t>Book of Mormon Musical nominated for 14 Tony Awards</a:t>
            </a:r>
          </a:p>
          <a:p>
            <a:pPr>
              <a:buFont typeface="Arial" pitchFamily="34" charset="0"/>
              <a:buChar char="•"/>
            </a:pPr>
            <a:endParaRPr lang="en-US" dirty="0" smtClean="0"/>
          </a:p>
          <a:p>
            <a:pPr>
              <a:buFont typeface="Arial" pitchFamily="34" charset="0"/>
              <a:buChar char="•"/>
            </a:pPr>
            <a:r>
              <a:rPr lang="en-US" dirty="0" smtClean="0"/>
              <a:t>Glenn Beck</a:t>
            </a:r>
          </a:p>
          <a:p>
            <a:pPr>
              <a:buFont typeface="Arial" pitchFamily="34" charset="0"/>
              <a:buChar char="•"/>
            </a:pPr>
            <a:endParaRPr lang="en-US" dirty="0"/>
          </a:p>
          <a:p>
            <a:pPr>
              <a:buFont typeface="Arial" pitchFamily="34" charset="0"/>
              <a:buChar char="•"/>
            </a:pPr>
            <a:r>
              <a:rPr lang="en-US" dirty="0" smtClean="0"/>
              <a:t>Harry Reid</a:t>
            </a:r>
          </a:p>
          <a:p>
            <a:pPr>
              <a:buFont typeface="Arial" pitchFamily="34" charset="0"/>
              <a:buChar char="•"/>
            </a:pPr>
            <a:endParaRPr lang="en-US" dirty="0" smtClean="0"/>
          </a:p>
          <a:p>
            <a:pPr>
              <a:buFont typeface="Arial" pitchFamily="34" charset="0"/>
              <a:buChar char="•"/>
            </a:pPr>
            <a:r>
              <a:rPr lang="en-US" dirty="0" smtClean="0"/>
              <a:t>Mitt Romney</a:t>
            </a:r>
          </a:p>
          <a:p>
            <a:pPr>
              <a:buFont typeface="Arial" pitchFamily="34" charset="0"/>
              <a:buChar char="•"/>
            </a:pPr>
            <a:endParaRPr lang="en-US" dirty="0" smtClean="0"/>
          </a:p>
          <a:p>
            <a:pPr>
              <a:buFont typeface="Arial" pitchFamily="34" charset="0"/>
              <a:buChar char="•"/>
            </a:pPr>
            <a:r>
              <a:rPr lang="en-US" dirty="0" smtClean="0"/>
              <a:t>Jon Huntsman</a:t>
            </a:r>
          </a:p>
          <a:p>
            <a:pPr>
              <a:buFont typeface="Arial" pitchFamily="34" charset="0"/>
              <a:buChar char="•"/>
            </a:pPr>
            <a:endParaRPr lang="en-US" dirty="0" smtClean="0"/>
          </a:p>
          <a:p>
            <a:pPr>
              <a:buFont typeface="Arial" pitchFamily="34" charset="0"/>
              <a:buChar char="•"/>
            </a:pPr>
            <a:r>
              <a:rPr lang="en-US" dirty="0" smtClean="0"/>
              <a:t>Marie Osmond</a:t>
            </a:r>
            <a:endParaRPr lang="en-US" dirty="0"/>
          </a:p>
        </p:txBody>
      </p:sp>
      <p:sp>
        <p:nvSpPr>
          <p:cNvPr id="6" name="TextBox 5"/>
          <p:cNvSpPr txBox="1"/>
          <p:nvPr/>
        </p:nvSpPr>
        <p:spPr>
          <a:xfrm>
            <a:off x="609600" y="4953000"/>
            <a:ext cx="8001000" cy="1354217"/>
          </a:xfrm>
          <a:prstGeom prst="rect">
            <a:avLst/>
          </a:prstGeom>
          <a:noFill/>
        </p:spPr>
        <p:txBody>
          <a:bodyPr wrap="square" rtlCol="0">
            <a:spAutoFit/>
          </a:bodyPr>
          <a:lstStyle/>
          <a:p>
            <a:r>
              <a:rPr lang="en-US" b="1" dirty="0" smtClean="0"/>
              <a:t>“After </a:t>
            </a:r>
            <a:r>
              <a:rPr lang="en-US" b="1" dirty="0"/>
              <a:t>initially rebuffing the efforts of two Mormon missionaries she met outside a friend’s apartment door, McElroy had a change of heart after seeing a “South Park” satire of the religion</a:t>
            </a:r>
            <a:r>
              <a:rPr lang="en-US" b="1" dirty="0" smtClean="0"/>
              <a:t>.”</a:t>
            </a:r>
          </a:p>
          <a:p>
            <a:endParaRPr lang="en-US" dirty="0"/>
          </a:p>
          <a:p>
            <a:r>
              <a:rPr lang="en-US" sz="1000" dirty="0" smtClean="0"/>
              <a:t>http://www.dailytarheel.com/index.php/article/2011/04/chapel_hill_mormon_community_grows_larger</a:t>
            </a:r>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Gary Lawrence Survey Data</a:t>
            </a:r>
            <a:endParaRPr lang="en-US" dirty="0"/>
          </a:p>
        </p:txBody>
      </p:sp>
      <p:sp>
        <p:nvSpPr>
          <p:cNvPr id="3" name="Content Placeholder 2"/>
          <p:cNvSpPr>
            <a:spLocks noGrp="1"/>
          </p:cNvSpPr>
          <p:nvPr>
            <p:ph idx="1"/>
          </p:nvPr>
        </p:nvSpPr>
        <p:spPr/>
        <p:txBody>
          <a:bodyPr>
            <a:normAutofit/>
          </a:bodyPr>
          <a:lstStyle/>
          <a:p>
            <a:r>
              <a:rPr lang="en-US" sz="2800" dirty="0" smtClean="0"/>
              <a:t> 84% exposed to lit., video, or missionaries</a:t>
            </a:r>
          </a:p>
          <a:p>
            <a:r>
              <a:rPr lang="en-US" sz="2800" dirty="0" smtClean="0"/>
              <a:t>Only 14% aware of concept of restoration </a:t>
            </a:r>
          </a:p>
          <a:p>
            <a:r>
              <a:rPr lang="en-US" sz="2800" dirty="0" smtClean="0"/>
              <a:t>Only 29% aware of concept even aided</a:t>
            </a:r>
          </a:p>
          <a:p>
            <a:r>
              <a:rPr lang="en-US" sz="2800" dirty="0" smtClean="0"/>
              <a:t>67% aren’t sure we believe the bible</a:t>
            </a:r>
          </a:p>
          <a:p>
            <a:r>
              <a:rPr lang="en-US" sz="2800" dirty="0" smtClean="0"/>
              <a:t>77% aren’t sure we aren’t Christians</a:t>
            </a:r>
          </a:p>
          <a:p>
            <a:r>
              <a:rPr lang="en-US" sz="2800" dirty="0" smtClean="0"/>
              <a:t>85% aren’t sure we aren’t polygamists</a:t>
            </a:r>
          </a:p>
          <a:p>
            <a:r>
              <a:rPr lang="en-US" sz="2800" dirty="0" smtClean="0"/>
              <a:t>37% don’t know a Mormon</a:t>
            </a:r>
          </a:p>
          <a:p>
            <a:r>
              <a:rPr lang="en-US" sz="2800" dirty="0" smtClean="0"/>
              <a:t>55% don’t know an active Mormon</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Gary Lawrence, 6 steps</a:t>
            </a:r>
            <a:endParaRPr lang="en-US" dirty="0"/>
          </a:p>
        </p:txBody>
      </p:sp>
      <p:sp>
        <p:nvSpPr>
          <p:cNvPr id="3" name="Content Placeholder 2"/>
          <p:cNvSpPr>
            <a:spLocks noGrp="1"/>
          </p:cNvSpPr>
          <p:nvPr>
            <p:ph idx="1"/>
          </p:nvPr>
        </p:nvSpPr>
        <p:spPr/>
        <p:txBody>
          <a:bodyPr/>
          <a:lstStyle/>
          <a:p>
            <a:r>
              <a:rPr lang="en-US" dirty="0" smtClean="0"/>
              <a:t>Awareness (40%) just that we exist</a:t>
            </a:r>
          </a:p>
          <a:p>
            <a:r>
              <a:rPr lang="en-US" dirty="0" smtClean="0"/>
              <a:t>Awakening (25%) that </a:t>
            </a:r>
            <a:r>
              <a:rPr lang="en-US" dirty="0" err="1" smtClean="0"/>
              <a:t>mormons</a:t>
            </a:r>
            <a:r>
              <a:rPr lang="en-US" dirty="0" smtClean="0"/>
              <a:t> are part of society</a:t>
            </a:r>
          </a:p>
          <a:p>
            <a:r>
              <a:rPr lang="en-US" dirty="0" smtClean="0"/>
              <a:t>Curiosity (11%) – ask</a:t>
            </a:r>
          </a:p>
          <a:p>
            <a:r>
              <a:rPr lang="en-US" dirty="0" smtClean="0"/>
              <a:t>Interest (9%)- listen</a:t>
            </a:r>
          </a:p>
          <a:p>
            <a:r>
              <a:rPr lang="en-US" dirty="0" smtClean="0"/>
              <a:t>Investigation (5%)- read</a:t>
            </a:r>
          </a:p>
          <a:p>
            <a:r>
              <a:rPr lang="en-US" dirty="0" smtClean="0"/>
              <a:t>Conversion (1.7%)</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1541</TotalTime>
  <Words>1540</Words>
  <Application>Microsoft Office PowerPoint</Application>
  <PresentationFormat>On-screen Show (4:3)</PresentationFormat>
  <Paragraphs>168</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Technic</vt:lpstr>
      <vt:lpstr>Missionary Work</vt:lpstr>
      <vt:lpstr>Switch: How to Change Things when Change is Hard</vt:lpstr>
      <vt:lpstr>What is missionary work? </vt:lpstr>
      <vt:lpstr>What is the mission of the Church? </vt:lpstr>
      <vt:lpstr>How do we do missionary work? </vt:lpstr>
      <vt:lpstr>Member-Missionary Work Made Easy</vt:lpstr>
      <vt:lpstr>Lots of Exposure/Opportunity</vt:lpstr>
      <vt:lpstr>Gary Lawrence Survey Data</vt:lpstr>
      <vt:lpstr>More Gary Lawrence, 6 steps</vt:lpstr>
      <vt:lpstr>Survey of 200 Active LDS Converts</vt:lpstr>
      <vt:lpstr>Gordon B. Hinckley</vt:lpstr>
      <vt:lpstr>13th Article of Faith</vt:lpstr>
      <vt:lpstr>3 “R”s of Retention</vt:lpstr>
      <vt:lpstr>Gordon B. Hinckley</vt:lpstr>
      <vt:lpstr>A Friend</vt:lpstr>
      <vt:lpstr>A Responsibility</vt:lpstr>
      <vt:lpstr>One Interesting Survey recently asked what things were most important to volunteers in general.</vt:lpstr>
      <vt:lpstr>Nurturing with the good word of God</vt:lpstr>
      <vt:lpstr>More from Elder Holland</vt:lpstr>
      <vt:lpstr>Even More from Elder Holland</vt:lpstr>
      <vt:lpstr>Nurturing Fundamentals</vt:lpstr>
      <vt:lpstr>Mission to Philippines</vt:lpstr>
      <vt:lpstr>Mission to Philippines</vt:lpstr>
      <vt:lpstr>6 Simple Suggestions from Nelson Searcy</vt:lpstr>
    </vt:vector>
  </TitlesOfParts>
  <Company>Rackspace Hosting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matt.witten</dc:creator>
  <cp:lastModifiedBy>Larke</cp:lastModifiedBy>
  <cp:revision>44</cp:revision>
  <dcterms:created xsi:type="dcterms:W3CDTF">2011-05-06T02:31:48Z</dcterms:created>
  <dcterms:modified xsi:type="dcterms:W3CDTF">2011-05-10T04:45:54Z</dcterms:modified>
</cp:coreProperties>
</file>